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62" r:id="rId4"/>
    <p:sldId id="272" r:id="rId5"/>
    <p:sldId id="260" r:id="rId6"/>
    <p:sldId id="261" r:id="rId7"/>
    <p:sldId id="263" r:id="rId8"/>
    <p:sldId id="264" r:id="rId9"/>
    <p:sldId id="265" r:id="rId10"/>
    <p:sldId id="266" r:id="rId11"/>
    <p:sldId id="267" r:id="rId12"/>
    <p:sldId id="268" r:id="rId13"/>
    <p:sldId id="269" r:id="rId14"/>
    <p:sldId id="25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92" userDrawn="1">
          <p15:clr>
            <a:srgbClr val="A4A3A4"/>
          </p15:clr>
        </p15:guide>
        <p15:guide id="2" pos="3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41"/>
    <p:restoredTop sz="94666"/>
  </p:normalViewPr>
  <p:slideViewPr>
    <p:cSldViewPr snapToGrid="0" snapToObjects="1" showGuides="1">
      <p:cViewPr varScale="1">
        <p:scale>
          <a:sx n="113" d="100"/>
          <a:sy n="113" d="100"/>
        </p:scale>
        <p:origin x="200" y="456"/>
      </p:cViewPr>
      <p:guideLst>
        <p:guide orient="horz" pos="1692"/>
        <p:guide pos="3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162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982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46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24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8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8926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6798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433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91387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06" y="4320290"/>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grpSp>
        <p:nvGrpSpPr>
          <p:cNvPr id="9" name="Shape 10"/>
          <p:cNvGrpSpPr/>
          <p:nvPr userDrawn="1"/>
        </p:nvGrpSpPr>
        <p:grpSpPr>
          <a:xfrm>
            <a:off x="4350206" y="647139"/>
            <a:ext cx="443588" cy="105632"/>
            <a:chOff x="4137525" y="2915950"/>
            <a:chExt cx="869100" cy="207000"/>
          </a:xfrm>
        </p:grpSpPr>
        <p:sp>
          <p:nvSpPr>
            <p:cNvPr id="17"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8"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9"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90311" y="1035754"/>
            <a:ext cx="8895645" cy="1470379"/>
          </a:xfrm>
          <a:prstGeom prst="rect">
            <a:avLst/>
          </a:prstGeom>
        </p:spPr>
        <p:txBody>
          <a:bodyPr lIns="91425" tIns="91425" rIns="91425" bIns="91425" anchor="b" anchorCtr="0">
            <a:noAutofit/>
          </a:bodyPr>
          <a:lstStyle/>
          <a:p>
            <a:pPr lvl="0" rtl="0">
              <a:spcBef>
                <a:spcPts val="0"/>
              </a:spcBef>
              <a:buNone/>
            </a:pPr>
            <a:r>
              <a:rPr lang="en" sz="4000" dirty="0">
                <a:latin typeface="+mj-lt"/>
              </a:rPr>
              <a:t>Using WordPress to Contextualize and Publish Digital Repository Content</a:t>
            </a:r>
          </a:p>
        </p:txBody>
      </p:sp>
      <p:sp>
        <p:nvSpPr>
          <p:cNvPr id="6" name="Shape 59"/>
          <p:cNvSpPr txBox="1">
            <a:spLocks/>
          </p:cNvSpPr>
          <p:nvPr/>
        </p:nvSpPr>
        <p:spPr>
          <a:xfrm>
            <a:off x="440267" y="3115732"/>
            <a:ext cx="8500534" cy="94262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latin typeface="+mj-lt"/>
              </a:rPr>
              <a:t>Sarah Sweeney</a:t>
            </a:r>
          </a:p>
          <a:p>
            <a:pPr algn="l"/>
            <a:r>
              <a:rPr lang="en-US" sz="1600" dirty="0" smtClean="0">
                <a:latin typeface="+mj-lt"/>
              </a:rPr>
              <a:t>Digital Repository Manager</a:t>
            </a:r>
          </a:p>
          <a:p>
            <a:pPr algn="l"/>
            <a:r>
              <a:rPr lang="en-US" sz="1600" dirty="0" smtClean="0">
                <a:latin typeface="+mj-lt"/>
              </a:rPr>
              <a:t>Northeastern University Libraries, Digital Scholarship Group</a:t>
            </a:r>
            <a:endParaRPr lang="en" sz="1600" dirty="0">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Data Sources</a:t>
            </a:r>
            <a:endParaRPr lang="en"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666" r="5568" b="80022"/>
          <a:stretch/>
        </p:blipFill>
        <p:spPr>
          <a:xfrm>
            <a:off x="4788976" y="1277640"/>
            <a:ext cx="3935924" cy="3066782"/>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56960"/>
          <a:stretch/>
        </p:blipFill>
        <p:spPr>
          <a:xfrm>
            <a:off x="419100" y="1200150"/>
            <a:ext cx="3935924" cy="3197196"/>
          </a:xfrm>
          <a:prstGeom prst="rect">
            <a:avLst/>
          </a:prstGeom>
        </p:spPr>
      </p:pic>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Building Exhibits</a:t>
            </a:r>
            <a:endParaRPr lang="en"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6040"/>
          <a:stretch/>
        </p:blipFill>
        <p:spPr>
          <a:xfrm>
            <a:off x="4649490" y="1695450"/>
            <a:ext cx="4269965" cy="2224977"/>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36710"/>
          <a:stretch/>
        </p:blipFill>
        <p:spPr>
          <a:xfrm>
            <a:off x="119230" y="1695450"/>
            <a:ext cx="4375280" cy="2255972"/>
          </a:xfrm>
          <a:prstGeom prst="rect">
            <a:avLst/>
          </a:prstGeom>
        </p:spPr>
      </p:pic>
    </p:spTree>
    <p:extLst>
      <p:ext uri="{BB962C8B-B14F-4D97-AF65-F5344CB8AC3E}">
        <p14:creationId xmlns:p14="http://schemas.microsoft.com/office/powerpoint/2010/main" val="5572379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smtClean="0">
                <a:latin typeface="+mj-lt"/>
              </a:rPr>
              <a:t>Building Exhibits</a:t>
            </a:r>
            <a:endParaRPr lang="en" dirty="0">
              <a:latin typeface="+mj-l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27" t="12952" r="2193" b="16237"/>
          <a:stretch/>
        </p:blipFill>
        <p:spPr>
          <a:xfrm>
            <a:off x="6234193" y="380032"/>
            <a:ext cx="2526224" cy="207408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1400" r="24919" b="38856"/>
          <a:stretch/>
        </p:blipFill>
        <p:spPr>
          <a:xfrm>
            <a:off x="6296188" y="2758697"/>
            <a:ext cx="2367366" cy="2083209"/>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6271" b="20452"/>
          <a:stretch/>
        </p:blipFill>
        <p:spPr>
          <a:xfrm>
            <a:off x="339025" y="1464912"/>
            <a:ext cx="5488337" cy="2903016"/>
          </a:xfrm>
          <a:prstGeom prst="rect">
            <a:avLst/>
          </a:prstGeom>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8" name="Straight Connector 7"/>
          <p:cNvCxnSpPr/>
          <p:nvPr/>
        </p:nvCxnSpPr>
        <p:spPr>
          <a:xfrm>
            <a:off x="6295544" y="2200757"/>
            <a:ext cx="0" cy="2417736"/>
          </a:xfrm>
          <a:prstGeom prst="line">
            <a:avLst/>
          </a:prstGeom>
          <a:ln w="127000">
            <a:solidFill>
              <a:schemeClr val="accent5"/>
            </a:solidFill>
          </a:ln>
        </p:spPr>
        <p:style>
          <a:lnRef idx="1">
            <a:schemeClr val="accent5"/>
          </a:lnRef>
          <a:fillRef idx="0">
            <a:schemeClr val="accent5"/>
          </a:fillRef>
          <a:effectRef idx="0">
            <a:schemeClr val="accent5"/>
          </a:effectRef>
          <a:fontRef idx="minor">
            <a:schemeClr val="tx1"/>
          </a:fontRef>
        </p:style>
      </p:cxnSp>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Workflow</a:t>
            </a:r>
            <a:endParaRPr lang="en" dirty="0">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latin typeface="+mn-lt"/>
              </a:rPr>
              <a:t>All DSG Projects Must:</a:t>
            </a:r>
          </a:p>
          <a:p>
            <a:pPr marL="285750" lvl="0" indent="-285750">
              <a:spcAft>
                <a:spcPts val="1200"/>
              </a:spcAft>
              <a:buFont typeface="Arial" charset="0"/>
              <a:buChar char="•"/>
            </a:pPr>
            <a:r>
              <a:rPr lang="en-US" dirty="0" smtClean="0">
                <a:latin typeface="+mn-lt"/>
              </a:rPr>
              <a:t>Submit </a:t>
            </a:r>
            <a:r>
              <a:rPr lang="en-US" dirty="0">
                <a:latin typeface="+mn-lt"/>
              </a:rPr>
              <a:t>a project </a:t>
            </a:r>
            <a:r>
              <a:rPr lang="en-US" dirty="0" smtClean="0">
                <a:latin typeface="+mn-lt"/>
              </a:rPr>
              <a:t>proposal</a:t>
            </a:r>
          </a:p>
          <a:p>
            <a:pPr marL="285750" lvl="0" indent="-285750">
              <a:spcAft>
                <a:spcPts val="1200"/>
              </a:spcAft>
              <a:buFont typeface="Arial" charset="0"/>
              <a:buChar char="•"/>
            </a:pPr>
            <a:r>
              <a:rPr lang="en-US" dirty="0" smtClean="0">
                <a:latin typeface="+mn-lt"/>
              </a:rPr>
              <a:t>Participate </a:t>
            </a:r>
            <a:r>
              <a:rPr lang="en-US" dirty="0">
                <a:latin typeface="+mn-lt"/>
              </a:rPr>
              <a:t>in an intake </a:t>
            </a:r>
            <a:r>
              <a:rPr lang="en-US" dirty="0" smtClean="0">
                <a:latin typeface="+mn-lt"/>
              </a:rPr>
              <a:t>interview</a:t>
            </a:r>
          </a:p>
          <a:p>
            <a:pPr marL="285750" lvl="0" indent="-285750">
              <a:spcAft>
                <a:spcPts val="1200"/>
              </a:spcAft>
              <a:buFont typeface="Arial" charset="0"/>
              <a:buChar char="•"/>
            </a:pPr>
            <a:r>
              <a:rPr lang="en-US" dirty="0">
                <a:latin typeface="+mn-lt"/>
              </a:rPr>
              <a:t>W</a:t>
            </a:r>
            <a:r>
              <a:rPr lang="en-US" dirty="0" smtClean="0">
                <a:latin typeface="+mn-lt"/>
              </a:rPr>
              <a:t>rite </a:t>
            </a:r>
            <a:r>
              <a:rPr lang="en-US" dirty="0">
                <a:latin typeface="+mn-lt"/>
              </a:rPr>
              <a:t>a data management </a:t>
            </a:r>
            <a:r>
              <a:rPr lang="en-US" dirty="0" smtClean="0">
                <a:latin typeface="+mn-lt"/>
              </a:rPr>
              <a:t>plan</a:t>
            </a:r>
          </a:p>
          <a:p>
            <a:pPr marL="285750" lvl="0" indent="-285750">
              <a:spcAft>
                <a:spcPts val="1200"/>
              </a:spcAft>
              <a:buFont typeface="Arial" charset="0"/>
              <a:buChar char="•"/>
            </a:pPr>
            <a:r>
              <a:rPr lang="en-US" dirty="0" smtClean="0">
                <a:latin typeface="+mn-lt"/>
              </a:rPr>
              <a:t>Participate </a:t>
            </a:r>
            <a:r>
              <a:rPr lang="en-US" dirty="0">
                <a:latin typeface="+mn-lt"/>
              </a:rPr>
              <a:t>in an annual check-in meeting. </a:t>
            </a:r>
            <a:endParaRPr dirty="0">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6351" y="4169366"/>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76351" y="2996659"/>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spcBef>
                <a:spcPts val="0"/>
              </a:spcBef>
              <a:buNone/>
            </a:pPr>
            <a:r>
              <a:rPr lang="en-US" sz="1800" dirty="0" smtClean="0">
                <a:latin typeface="+mn-lt"/>
              </a:rPr>
              <a:t>Early Black Digital Almanac</a:t>
            </a:r>
          </a:p>
          <a:p>
            <a:pPr lvl="0">
              <a:spcBef>
                <a:spcPts val="0"/>
              </a:spcBef>
              <a:buNone/>
            </a:pP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122550" y="1534332"/>
            <a:ext cx="4215538" cy="265021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r>
              <a:rPr lang="en-US" sz="1800" dirty="0">
                <a:latin typeface="+mn-lt"/>
              </a:rPr>
              <a:t>A Proud Past: Boston-</a:t>
            </a:r>
            <a:r>
              <a:rPr lang="en-US" sz="1800" dirty="0" err="1">
                <a:latin typeface="+mn-lt"/>
              </a:rPr>
              <a:t>Bouvé</a:t>
            </a:r>
            <a:r>
              <a:rPr lang="en-US" sz="1800" dirty="0">
                <a:latin typeface="+mn-lt"/>
              </a:rPr>
              <a:t> College, 1913-1981</a:t>
            </a: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4051516" y="1549831"/>
            <a:ext cx="4317569" cy="2567603"/>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r>
              <a:rPr lang="en-US" sz="1800" dirty="0">
                <a:latin typeface="+mn-lt"/>
              </a:rPr>
              <a:t>A Proud Past: Boston-</a:t>
            </a:r>
            <a:r>
              <a:rPr lang="en-US" sz="1800" dirty="0" err="1">
                <a:latin typeface="+mn-lt"/>
              </a:rPr>
              <a:t>Bouvé</a:t>
            </a:r>
            <a:r>
              <a:rPr lang="en-US" sz="1800" dirty="0">
                <a:latin typeface="+mn-lt"/>
              </a:rPr>
              <a:t> College, 1913-1981</a:t>
            </a: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106205" y="1518834"/>
            <a:ext cx="4231884" cy="2603715"/>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latin typeface="+mj-lt"/>
              </a:rPr>
              <a:t>Our Questions</a:t>
            </a:r>
            <a:endParaRPr lang="en" dirty="0">
              <a:latin typeface="+mj-lt"/>
            </a:endParaRPr>
          </a:p>
        </p:txBody>
      </p:sp>
      <p:sp>
        <p:nvSpPr>
          <p:cNvPr id="65" name="Shape 65"/>
          <p:cNvSpPr txBox="1">
            <a:spLocks noGrp="1"/>
          </p:cNvSpPr>
          <p:nvPr>
            <p:ph type="body" idx="1"/>
          </p:nvPr>
        </p:nvSpPr>
        <p:spPr>
          <a:xfrm>
            <a:off x="311700" y="1356663"/>
            <a:ext cx="8520600" cy="2430174"/>
          </a:xfrm>
          <a:prstGeom prst="rect">
            <a:avLst/>
          </a:prstGeom>
        </p:spPr>
        <p:txBody>
          <a:bodyPr lIns="91425" tIns="91425" rIns="91425" bIns="91425" anchor="t" anchorCtr="0">
            <a:noAutofit/>
          </a:bodyPr>
          <a:lstStyle/>
          <a:p>
            <a:pPr lvl="0"/>
            <a:r>
              <a:rPr lang="en-US" dirty="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endParaRPr lang="en-US" dirty="0" smtClean="0">
              <a:latin typeface="+mn-lt"/>
            </a:endParaRPr>
          </a:p>
          <a:p>
            <a:pPr lvl="0"/>
            <a:endParaRPr lang="en-US" dirty="0" smtClean="0">
              <a:latin typeface="+mn-lt"/>
            </a:endParaRPr>
          </a:p>
          <a:p>
            <a:pPr lvl="0"/>
            <a:r>
              <a:rPr lang="en-US" dirty="0" smtClean="0">
                <a:latin typeface="+mn-lt"/>
              </a:rPr>
              <a:t>And </a:t>
            </a:r>
            <a:r>
              <a:rPr lang="en-US" dirty="0">
                <a:latin typeface="+mn-lt"/>
              </a:rPr>
              <a:t>how can we create a culture of partnership among faculty and student researchers and library staff, in which the challenges of digital curation are understood as shared research challenges rather than functional details of purely “technical” implementation?</a:t>
            </a:r>
            <a:endParaRPr dirty="0">
              <a:latin typeface="+mn-lt"/>
            </a:endParaRPr>
          </a:p>
        </p:txBody>
      </p:sp>
      <p:grpSp>
        <p:nvGrpSpPr>
          <p:cNvPr id="4" name="Shape 10"/>
          <p:cNvGrpSpPr/>
          <p:nvPr/>
        </p:nvGrpSpPr>
        <p:grpSpPr>
          <a:xfrm>
            <a:off x="4350206" y="2730771"/>
            <a:ext cx="443588" cy="105632"/>
            <a:chOff x="4137525" y="2915950"/>
            <a:chExt cx="869100" cy="207000"/>
          </a:xfrm>
        </p:grpSpPr>
        <p:sp>
          <p:nvSpPr>
            <p:cNvPr id="5"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latin typeface="+mj-lt"/>
              </a:rPr>
              <a:t>Our </a:t>
            </a:r>
            <a:r>
              <a:rPr lang="en-US" dirty="0" smtClean="0">
                <a:latin typeface="+mj-lt"/>
              </a:rPr>
              <a:t>Answer</a:t>
            </a:r>
            <a:endParaRPr lang="en" dirty="0">
              <a:latin typeface="+mj-lt"/>
            </a:endParaRPr>
          </a:p>
        </p:txBody>
      </p:sp>
      <p:sp>
        <p:nvSpPr>
          <p:cNvPr id="71" name="Shape 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rtl="0">
              <a:spcBef>
                <a:spcPts val="0"/>
              </a:spcBef>
              <a:buNone/>
            </a:pPr>
            <a:r>
              <a:rPr lang="en-US" sz="2000" dirty="0" smtClean="0">
                <a:latin typeface="+mn-lt"/>
              </a:rPr>
              <a:t>The Community Enhanced Repository for Engaged Scholarship: CERES</a:t>
            </a:r>
            <a:endParaRPr sz="2000" dirty="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79042" y="1817343"/>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843322" y="1935188"/>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1508355" y="2113613"/>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2215757" y="2211987"/>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055765" y="2301928"/>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077326" y="2421849"/>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t="2479" b="20034"/>
          <a:stretch/>
        </p:blipFill>
        <p:spPr>
          <a:xfrm>
            <a:off x="5135713" y="2466819"/>
            <a:ext cx="3529584"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Questions?</a:t>
            </a:r>
            <a:endParaRPr lang="en-US" dirty="0">
              <a:latin typeface="+mj-lt"/>
            </a:endParaRPr>
          </a:p>
        </p:txBody>
      </p:sp>
      <p:sp>
        <p:nvSpPr>
          <p:cNvPr id="3" name="Text Placeholder 2"/>
          <p:cNvSpPr>
            <a:spLocks noGrp="1"/>
          </p:cNvSpPr>
          <p:nvPr>
            <p:ph type="body" idx="1"/>
          </p:nvPr>
        </p:nvSpPr>
        <p:spPr/>
        <p:txBody>
          <a:bodyPr/>
          <a:lstStyle/>
          <a:p>
            <a:r>
              <a:rPr lang="en-US" dirty="0" smtClean="0">
                <a:latin typeface="+mn-lt"/>
              </a:rPr>
              <a:t>Resources</a:t>
            </a:r>
            <a:endParaRPr lang="en-US" dirty="0">
              <a:latin typeface="+mn-lt"/>
            </a:endParaRPr>
          </a:p>
        </p:txBody>
      </p:sp>
      <p:sp>
        <p:nvSpPr>
          <p:cNvPr id="4" name="Text Placeholder 3"/>
          <p:cNvSpPr>
            <a:spLocks noGrp="1"/>
          </p:cNvSpPr>
          <p:nvPr>
            <p:ph type="body" idx="2"/>
          </p:nvPr>
        </p:nvSpPr>
        <p:spPr/>
        <p:txBody>
          <a:bodyPr/>
          <a:lstStyle/>
          <a:p>
            <a:r>
              <a:rPr lang="en-US" smtClean="0"/>
              <a:t>Contact</a:t>
            </a:r>
            <a:endParaRPr lang="en-US"/>
          </a:p>
        </p:txBody>
      </p:sp>
    </p:spTree>
    <p:extLst>
      <p:ext uri="{BB962C8B-B14F-4D97-AF65-F5344CB8AC3E}">
        <p14:creationId xmlns:p14="http://schemas.microsoft.com/office/powerpoint/2010/main" val="508865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Collaborative Development Principles</a:t>
            </a:r>
            <a:endParaRPr lang="en" dirty="0">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Font typeface="+mj-lt"/>
              <a:buAutoNum type="arabicPeriod"/>
            </a:pPr>
            <a:r>
              <a:rPr lang="en-US" sz="2800" dirty="0" smtClean="0">
                <a:latin typeface="+mn-lt"/>
              </a:rPr>
              <a:t>Support systems, not individual projects.</a:t>
            </a:r>
          </a:p>
          <a:p>
            <a:pPr marL="342900" lvl="0" indent="-342900" rtl="0">
              <a:spcBef>
                <a:spcPts val="0"/>
              </a:spcBef>
              <a:buFont typeface="+mj-lt"/>
              <a:buAutoNum type="arabicPeriod"/>
            </a:pPr>
            <a:r>
              <a:rPr lang="en-US" sz="2800" dirty="0" smtClean="0">
                <a:latin typeface="+mn-lt"/>
              </a:rPr>
              <a:t>Materials should be </a:t>
            </a:r>
            <a:r>
              <a:rPr lang="en-US" sz="2800" dirty="0" err="1" smtClean="0">
                <a:latin typeface="+mn-lt"/>
              </a:rPr>
              <a:t>curatable</a:t>
            </a:r>
            <a:r>
              <a:rPr lang="en-US" sz="2800" dirty="0" smtClean="0">
                <a:latin typeface="+mn-lt"/>
              </a:rPr>
              <a:t> and usable.</a:t>
            </a:r>
          </a:p>
          <a:p>
            <a:pPr marL="342900" lvl="0" indent="-342900" rtl="0">
              <a:spcBef>
                <a:spcPts val="0"/>
              </a:spcBef>
              <a:buFont typeface="+mj-lt"/>
              <a:buAutoNum type="arabicPeriod"/>
            </a:pPr>
            <a:r>
              <a:rPr lang="en-US" sz="2800" dirty="0" smtClean="0">
                <a:latin typeface="+mn-lt"/>
              </a:rPr>
              <a:t>Development is a shared research undertaking.</a:t>
            </a:r>
            <a:endParaRPr lang="en-US" sz="2800" dirty="0">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Who We Are</a:t>
            </a:r>
            <a:endParaRPr lang="en" dirty="0">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latin typeface="+mn-lt"/>
              </a:rPr>
              <a:t>Northeastern University Libraries, Digital Scholarship Group</a:t>
            </a:r>
          </a:p>
          <a:p>
            <a:pPr lvl="0">
              <a:spcAft>
                <a:spcPts val="0"/>
              </a:spcAft>
            </a:pPr>
            <a:endParaRPr lang="en-US" dirty="0" smtClean="0">
              <a:latin typeface="+mn-lt"/>
            </a:endParaRPr>
          </a:p>
          <a:p>
            <a:pPr lvl="0">
              <a:spcAft>
                <a:spcPts val="0"/>
              </a:spcAft>
            </a:pPr>
            <a:endParaRPr lang="en-US" dirty="0" smtClean="0">
              <a:latin typeface="+mn-lt"/>
            </a:endParaRPr>
          </a:p>
          <a:p>
            <a:pPr marL="285750" lvl="0" indent="-285750">
              <a:spcAft>
                <a:spcPts val="0"/>
              </a:spcAft>
              <a:buFont typeface="Arial" charset="0"/>
              <a:buChar char="•"/>
            </a:pPr>
            <a:r>
              <a:rPr lang="en-US" dirty="0" smtClean="0">
                <a:latin typeface="+mn-lt"/>
              </a:rPr>
              <a:t>Text </a:t>
            </a:r>
            <a:r>
              <a:rPr lang="en-US" dirty="0">
                <a:latin typeface="+mn-lt"/>
              </a:rPr>
              <a:t>analysis and </a:t>
            </a:r>
            <a:r>
              <a:rPr lang="en-US" dirty="0" smtClean="0">
                <a:latin typeface="+mn-lt"/>
              </a:rPr>
              <a:t>encoding</a:t>
            </a:r>
          </a:p>
          <a:p>
            <a:pPr marL="285750" lvl="0" indent="-285750">
              <a:spcAft>
                <a:spcPts val="0"/>
              </a:spcAft>
              <a:buFont typeface="Arial" charset="0"/>
              <a:buChar char="•"/>
            </a:pPr>
            <a:r>
              <a:rPr lang="en-US" dirty="0" smtClean="0">
                <a:latin typeface="+mn-lt"/>
              </a:rPr>
              <a:t>GIS</a:t>
            </a:r>
          </a:p>
          <a:p>
            <a:pPr marL="285750" lvl="0" indent="-285750">
              <a:spcAft>
                <a:spcPts val="0"/>
              </a:spcAft>
              <a:buFont typeface="Arial" charset="0"/>
              <a:buChar char="•"/>
            </a:pPr>
            <a:r>
              <a:rPr lang="en-US" dirty="0" smtClean="0">
                <a:latin typeface="+mn-lt"/>
              </a:rPr>
              <a:t>Data visualization</a:t>
            </a:r>
          </a:p>
          <a:p>
            <a:pPr marL="285750" lvl="0" indent="-285750">
              <a:spcAft>
                <a:spcPts val="0"/>
              </a:spcAft>
              <a:buFont typeface="Arial" charset="0"/>
              <a:buChar char="•"/>
            </a:pPr>
            <a:r>
              <a:rPr lang="en-US" dirty="0">
                <a:latin typeface="+mn-lt"/>
              </a:rPr>
              <a:t>D</a:t>
            </a:r>
            <a:r>
              <a:rPr lang="en-US" dirty="0" smtClean="0">
                <a:latin typeface="+mn-lt"/>
              </a:rPr>
              <a:t>ata management</a:t>
            </a:r>
          </a:p>
          <a:p>
            <a:pPr marL="285750" lvl="0" indent="-285750">
              <a:spcAft>
                <a:spcPts val="0"/>
              </a:spcAft>
              <a:buFont typeface="Arial" charset="0"/>
              <a:buChar char="•"/>
            </a:pPr>
            <a:r>
              <a:rPr lang="en-US" dirty="0">
                <a:latin typeface="+mn-lt"/>
              </a:rPr>
              <a:t>R</a:t>
            </a:r>
            <a:r>
              <a:rPr lang="en-US" dirty="0" smtClean="0">
                <a:latin typeface="+mn-lt"/>
              </a:rPr>
              <a:t>epository services</a:t>
            </a:r>
          </a:p>
          <a:p>
            <a:pPr marL="285750" lvl="0" indent="-285750">
              <a:spcAft>
                <a:spcPts val="0"/>
              </a:spcAft>
              <a:buFont typeface="Arial" charset="0"/>
              <a:buChar char="•"/>
            </a:pPr>
            <a:r>
              <a:rPr lang="en-US" dirty="0" smtClean="0">
                <a:latin typeface="+mn-lt"/>
              </a:rPr>
              <a:t>Copyright guidance</a:t>
            </a:r>
          </a:p>
          <a:p>
            <a:pPr marL="285750" lvl="0" indent="-285750">
              <a:spcAft>
                <a:spcPts val="0"/>
              </a:spcAft>
              <a:buFont typeface="Arial" charset="0"/>
              <a:buChar char="•"/>
            </a:pPr>
            <a:r>
              <a:rPr lang="en-US" dirty="0">
                <a:latin typeface="+mn-lt"/>
              </a:rPr>
              <a:t>S</a:t>
            </a:r>
            <a:r>
              <a:rPr lang="en-US" dirty="0" smtClean="0">
                <a:latin typeface="+mn-lt"/>
              </a:rPr>
              <a:t>emantic </a:t>
            </a:r>
            <a:r>
              <a:rPr lang="en-US" dirty="0">
                <a:latin typeface="+mn-lt"/>
              </a:rPr>
              <a:t>web services</a:t>
            </a:r>
            <a:endParaRPr dirty="0">
              <a:latin typeface="+mn-lt"/>
            </a:endParaRPr>
          </a:p>
        </p:txBody>
      </p:sp>
      <p:grpSp>
        <p:nvGrpSpPr>
          <p:cNvPr id="9" name="Shape 10"/>
          <p:cNvGrpSpPr/>
          <p:nvPr/>
        </p:nvGrpSpPr>
        <p:grpSpPr>
          <a:xfrm>
            <a:off x="1457104" y="1861343"/>
            <a:ext cx="443588" cy="105632"/>
            <a:chOff x="4137525" y="2915950"/>
            <a:chExt cx="869100" cy="207000"/>
          </a:xfrm>
        </p:grpSpPr>
        <p:sp>
          <p:nvSpPr>
            <p:cNvPr id="10"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1"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p:nvPr/>
        </p:nvCxnSpPr>
        <p:spPr>
          <a:xfrm flipV="1">
            <a:off x="6477000" y="1786432"/>
            <a:ext cx="0" cy="1197478"/>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6128951" y="1775843"/>
            <a:ext cx="1083864" cy="1281572"/>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5740596" y="1782903"/>
            <a:ext cx="1168597" cy="138042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3" idx="0"/>
          </p:cNvCxnSpPr>
          <p:nvPr/>
        </p:nvCxnSpPr>
        <p:spPr>
          <a:xfrm flipV="1">
            <a:off x="5557605" y="3237875"/>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7342684" y="3225383"/>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marL="285750" lvl="0" indent="-285750">
              <a:spcAft>
                <a:spcPts val="1200"/>
              </a:spcAft>
              <a:buFont typeface="Arial" charset="0"/>
              <a:buChar char="•"/>
            </a:pPr>
            <a:r>
              <a:rPr lang="en-US" dirty="0">
                <a:latin typeface="+mn-lt"/>
              </a:rPr>
              <a:t>Create a sustainable and shareable digital project </a:t>
            </a:r>
            <a:r>
              <a:rPr lang="en-US" dirty="0" smtClean="0">
                <a:latin typeface="+mn-lt"/>
              </a:rPr>
              <a:t>environment.</a:t>
            </a:r>
          </a:p>
          <a:p>
            <a:pPr marL="285750" lvl="0" indent="-285750">
              <a:spcAft>
                <a:spcPts val="1200"/>
              </a:spcAft>
              <a:buFont typeface="Arial" charset="0"/>
              <a:buChar char="•"/>
            </a:pPr>
            <a:r>
              <a:rPr lang="en-US" dirty="0" smtClean="0">
                <a:latin typeface="+mn-lt"/>
              </a:rPr>
              <a:t>Build </a:t>
            </a:r>
            <a:r>
              <a:rPr lang="en-US" dirty="0">
                <a:latin typeface="+mn-lt"/>
              </a:rPr>
              <a:t>tools that could support many types of digital research materials</a:t>
            </a:r>
            <a:r>
              <a:rPr lang="en-US" dirty="0" smtClean="0">
                <a:latin typeface="+mn-lt"/>
              </a:rPr>
              <a:t>.</a:t>
            </a:r>
          </a:p>
          <a:p>
            <a:pPr marL="285750" lvl="0" indent="-285750">
              <a:spcAft>
                <a:spcPts val="1200"/>
              </a:spcAft>
              <a:buFont typeface="Arial" charset="0"/>
              <a:buChar char="•"/>
            </a:pPr>
            <a:r>
              <a:rPr lang="en-US" dirty="0" smtClean="0">
                <a:latin typeface="+mn-lt"/>
              </a:rPr>
              <a:t>Encouraging projects </a:t>
            </a:r>
            <a:r>
              <a:rPr lang="en-US" dirty="0">
                <a:latin typeface="+mn-lt"/>
              </a:rPr>
              <a:t>to become stewards of their own </a:t>
            </a:r>
            <a:r>
              <a:rPr lang="en-US" dirty="0" smtClean="0">
                <a:latin typeface="+mn-lt"/>
              </a:rPr>
              <a:t>content.</a:t>
            </a:r>
          </a:p>
          <a:p>
            <a:pPr marL="285750" lvl="0" indent="-285750">
              <a:spcAft>
                <a:spcPts val="1200"/>
              </a:spcAft>
              <a:buFont typeface="Arial" charset="0"/>
              <a:buChar char="•"/>
            </a:pPr>
            <a:r>
              <a:rPr lang="en-US" dirty="0" smtClean="0">
                <a:latin typeface="+mn-lt"/>
              </a:rPr>
              <a:t>Secure digital </a:t>
            </a:r>
            <a:r>
              <a:rPr lang="en-US" dirty="0">
                <a:latin typeface="+mn-lt"/>
              </a:rPr>
              <a:t>materials in the DRS and web-based projects on library servers.</a:t>
            </a:r>
            <a:endParaRPr dirty="0">
              <a:latin typeface="+mn-lt"/>
            </a:endParaRPr>
          </a:p>
        </p:txBody>
      </p:sp>
      <p:sp>
        <p:nvSpPr>
          <p:cNvPr id="2" name="Rectangle 1"/>
          <p:cNvSpPr/>
          <p:nvPr/>
        </p:nvSpPr>
        <p:spPr>
          <a:xfrm>
            <a:off x="6790545" y="402142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4980484" y="402142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4992974" y="2653260"/>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4576998"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Project Site</a:t>
            </a:r>
            <a:endParaRPr lang="en-US" dirty="0"/>
          </a:p>
        </p:txBody>
      </p:sp>
      <p:sp>
        <p:nvSpPr>
          <p:cNvPr id="18" name="Rectangle 17"/>
          <p:cNvSpPr/>
          <p:nvPr/>
        </p:nvSpPr>
        <p:spPr>
          <a:xfrm>
            <a:off x="5899879"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
        <p:nvSpPr>
          <p:cNvPr id="19" name="Rectangle 18"/>
          <p:cNvSpPr/>
          <p:nvPr/>
        </p:nvSpPr>
        <p:spPr>
          <a:xfrm>
            <a:off x="7217765"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099" t="2469" r="2099" b="45432"/>
          <a:stretch/>
        </p:blipFill>
        <p:spPr>
          <a:xfrm>
            <a:off x="1573966" y="1200149"/>
            <a:ext cx="5836942" cy="3251929"/>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System</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28" b="31546"/>
          <a:stretch/>
        </p:blipFill>
        <p:spPr>
          <a:xfrm>
            <a:off x="1517926" y="1200150"/>
            <a:ext cx="6007608" cy="3255602"/>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296</Words>
  <Application>Microsoft Macintosh PowerPoint</Application>
  <PresentationFormat>On-screen Show (16:9)</PresentationFormat>
  <Paragraphs>60</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Average</vt:lpstr>
      <vt:lpstr>Corbel</vt:lpstr>
      <vt:lpstr>Oswald</vt:lpstr>
      <vt:lpstr>Arial</vt:lpstr>
      <vt:lpstr>slate</vt:lpstr>
      <vt:lpstr>Using WordPress to Contextualize and Publish Digital Repository Content</vt:lpstr>
      <vt:lpstr>Our Questions</vt:lpstr>
      <vt:lpstr>Our Answer</vt:lpstr>
      <vt:lpstr>Questions?</vt:lpstr>
      <vt:lpstr>Collaborative Development Principles</vt:lpstr>
      <vt:lpstr>Who We Are</vt:lpstr>
      <vt:lpstr>System</vt:lpstr>
      <vt:lpstr>System</vt:lpstr>
      <vt:lpstr>System</vt:lpstr>
      <vt:lpstr>Data Sources</vt:lpstr>
      <vt:lpstr>Building Exhibits</vt:lpstr>
      <vt:lpstr>Building Exhibits</vt:lpstr>
      <vt:lpstr>Workflow</vt:lpstr>
      <vt:lpstr>CERES Projects</vt:lpstr>
      <vt:lpstr>CERES Projects</vt:lpstr>
      <vt:lpstr>CERES Projects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21</cp:revision>
  <dcterms:modified xsi:type="dcterms:W3CDTF">2017-05-26T21:26:36Z</dcterms:modified>
</cp:coreProperties>
</file>